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62" r:id="rId3"/>
    <p:sldId id="274" r:id="rId4"/>
    <p:sldId id="263" r:id="rId5"/>
    <p:sldId id="264" r:id="rId6"/>
    <p:sldId id="257" r:id="rId7"/>
    <p:sldId id="266" r:id="rId8"/>
    <p:sldId id="265" r:id="rId9"/>
    <p:sldId id="275" r:id="rId10"/>
    <p:sldId id="27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8CD5"/>
    <a:srgbClr val="84BEE2"/>
    <a:srgbClr val="8EBFE8"/>
    <a:srgbClr val="ADDE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4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M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0206DF-1E4E-4AB7-89E9-6AA1EE6AE308}" type="datetimeFigureOut">
              <a:rPr lang="sr-Latn-ME" smtClean="0"/>
              <a:t>22.10.2019.</a:t>
            </a:fld>
            <a:endParaRPr lang="sr-Latn-M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M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0B91D2-B7B2-4AC9-8B4C-3D83B7D4C94B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55353394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M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866ACC-860D-4DE0-AACB-5EA562BBCAEC}" type="datetimeFigureOut">
              <a:rPr lang="sr-Latn-ME" smtClean="0"/>
              <a:t>22.10.2019.</a:t>
            </a:fld>
            <a:endParaRPr lang="sr-Latn-M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M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M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M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DC0430-C47D-46D2-93DF-FEBE34E287C6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1399237533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DC401-D07C-487A-A5B4-80C3932F64E2}" type="datetime1">
              <a:rPr lang="en-US" smtClean="0"/>
              <a:t>10/22/2019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63430-B0C1-45B3-A6B0-D29AAAD5AD3A}" type="datetime1">
              <a:rPr lang="en-US" smtClean="0"/>
              <a:t>10/22/2019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BA69D-D06C-40F7-86EF-F87B19083FEC}" type="datetime1">
              <a:rPr lang="en-US" smtClean="0"/>
              <a:t>10/22/2019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5025F-9B4F-4127-ABFC-816C7092BC61}" type="datetime1">
              <a:rPr lang="en-US" smtClean="0"/>
              <a:t>10/22/2019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8D9A0-6A17-46D1-B259-7D73216F37BF}" type="datetime1">
              <a:rPr lang="en-US" smtClean="0"/>
              <a:t>10/22/2019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D6E4E-8B5E-4CB6-B362-044753E5BC9F}" type="datetime1">
              <a:rPr lang="en-US" smtClean="0"/>
              <a:t>10/22/2019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122CD-EDC9-4513-9D79-BC40A33A01C4}" type="datetime1">
              <a:rPr lang="en-US" smtClean="0"/>
              <a:t>10/22/2019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127EE-E86B-4361-BC86-1D17D707D48E}" type="datetime1">
              <a:rPr lang="en-US" smtClean="0"/>
              <a:t>10/22/2019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3F8BC-0576-40E1-A30D-5EE783F0F986}" type="datetime1">
              <a:rPr lang="en-US" smtClean="0"/>
              <a:t>10/22/2019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DCE3-7872-48B5-9941-0AFB06150D91}" type="datetime1">
              <a:rPr lang="en-US" smtClean="0"/>
              <a:t>10/22/2019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16E83-4C67-4C87-B071-B299DD31633F}" type="datetime1">
              <a:rPr lang="en-US" smtClean="0"/>
              <a:t>10/22/2019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A3273-2602-470F-9EB7-BBAC562F8FAF}" type="datetime1">
              <a:rPr lang="en-US" smtClean="0"/>
              <a:t>10/22/2019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A9DF1-B138-4562-8313-6949E810E4BF}" type="datetime1">
              <a:rPr lang="en-US" smtClean="0"/>
              <a:t>10/22/2019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87B2D-3FD7-47A3-ADA5-3BB06777A008}" type="datetime1">
              <a:rPr lang="en-US" smtClean="0"/>
              <a:t>10/22/2019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0774C-D7A6-4A0E-8A55-A3934F879A3E}" type="datetime1">
              <a:rPr lang="en-US" smtClean="0"/>
              <a:t>10/22/2019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BCF14-841F-495F-B71E-5BCB23566703}" type="datetime1">
              <a:rPr lang="en-US" smtClean="0"/>
              <a:t>10/22/2019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DF76A-0046-457C-9E92-B766D0AD201E}" type="datetime1">
              <a:rPr lang="en-US" smtClean="0"/>
              <a:t>10/22/2019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E3C6C4-4E9B-458E-B82F-562200F9736F}" type="datetime1">
              <a:rPr lang="en-US" smtClean="0"/>
              <a:t>10/22/2019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emf"/><Relationship Id="rId7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15988" y="3521595"/>
            <a:ext cx="8001000" cy="395871"/>
          </a:xfrm>
        </p:spPr>
        <p:txBody>
          <a:bodyPr>
            <a:normAutofit fontScale="90000"/>
          </a:bodyPr>
          <a:lstStyle/>
          <a:p>
            <a:r>
              <a:rPr lang="bs-Latn-BA" dirty="0" smtClean="0"/>
              <a:t>NuMrezarnet </a:t>
            </a:r>
            <a:r>
              <a:rPr lang="bs-Latn-BA" dirty="0" smtClean="0"/>
              <a:t>projekt</a:t>
            </a:r>
            <a:endParaRPr lang="bs-Latn-B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86407" y="4518981"/>
            <a:ext cx="5317776" cy="1272219"/>
          </a:xfrm>
        </p:spPr>
        <p:txBody>
          <a:bodyPr>
            <a:normAutofit/>
          </a:bodyPr>
          <a:lstStyle/>
          <a:p>
            <a:r>
              <a:rPr lang="bs-Latn-BA" sz="1800" b="1" dirty="0" smtClean="0"/>
              <a:t>Dženita Hukić, Projektni menadžer</a:t>
            </a:r>
          </a:p>
          <a:p>
            <a:r>
              <a:rPr lang="bs-Latn-BA" sz="1800" b="1" dirty="0" smtClean="0"/>
              <a:t>Sarajevo, 22.10.2019.</a:t>
            </a:r>
            <a:endParaRPr lang="bs-Latn-BA" sz="1800" b="1" dirty="0"/>
          </a:p>
          <a:p>
            <a:endParaRPr lang="bs-Latn-BA" sz="1800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470" y="5977467"/>
            <a:ext cx="682811" cy="45724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72281" y="5977467"/>
            <a:ext cx="9196666" cy="434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100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project is co-financed by the European Union within the framework of the Interreg IPA Cross-border Cooperation Programme Croatia - Bosnia and Herzegovina – Montenegro 2014-2020</a:t>
            </a:r>
            <a:endParaRPr lang="bs-Latn-BA" dirty="0"/>
          </a:p>
        </p:txBody>
      </p:sp>
      <p:sp>
        <p:nvSpPr>
          <p:cNvPr id="7" name="TextBox 6"/>
          <p:cNvSpPr txBox="1"/>
          <p:nvPr/>
        </p:nvSpPr>
        <p:spPr>
          <a:xfrm>
            <a:off x="886407" y="1996750"/>
            <a:ext cx="808964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dirty="0" smtClean="0">
                <a:solidFill>
                  <a:schemeClr val="bg2">
                    <a:lumMod val="75000"/>
                  </a:schemeClr>
                </a:solidFill>
              </a:rPr>
              <a:t>Vodeći partner: Federalno ministarstvo zdravstva BiH</a:t>
            </a:r>
          </a:p>
          <a:p>
            <a:endParaRPr lang="bs-Latn-BA" dirty="0" smtClean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bs-Latn-BA" dirty="0" smtClean="0">
                <a:solidFill>
                  <a:schemeClr val="bg2">
                    <a:lumMod val="75000"/>
                  </a:schemeClr>
                </a:solidFill>
              </a:rPr>
              <a:t>Partneri: Hrvatski zavod za telemedicinu; Ministarstvo zdravlja Crne </a:t>
            </a:r>
            <a:r>
              <a:rPr lang="bs-Latn-BA" dirty="0" smtClean="0">
                <a:solidFill>
                  <a:schemeClr val="bg2">
                    <a:lumMod val="75000"/>
                  </a:schemeClr>
                </a:solidFill>
              </a:rPr>
              <a:t>Gore</a:t>
            </a:r>
          </a:p>
          <a:p>
            <a:endParaRPr lang="bs-Latn-BA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bs-Latn-BA" dirty="0" smtClean="0">
                <a:solidFill>
                  <a:schemeClr val="bg2">
                    <a:lumMod val="75000"/>
                  </a:schemeClr>
                </a:solidFill>
              </a:rPr>
              <a:t>Mreža za zbrinjvanje bolesnika sa FRE i UFPB</a:t>
            </a:r>
            <a:endParaRPr lang="bs-Latn-BA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2" name="Picture 11" descr="C:\Users\marijan.marijanovic\AppData\Local\Microsoft\Windows\INetCache\Content.Word\memorandum NEURNET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408" y="303372"/>
            <a:ext cx="5060873" cy="963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7068" y="594197"/>
            <a:ext cx="5279839" cy="381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720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i="1" dirty="0"/>
              <a:t>USPOSTAVA SARADNJE ZA NEURNET</a:t>
            </a:r>
            <a:endParaRPr lang="bs-Latn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505" y="1736520"/>
            <a:ext cx="11201785" cy="41044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sz="3600" b="1" dirty="0" smtClean="0"/>
              <a:t>    </a:t>
            </a:r>
            <a:r>
              <a:rPr lang="bs-Latn-BA" sz="3600" b="1" dirty="0" smtClean="0"/>
              <a:t>HVALA NA PAŽNJI!</a:t>
            </a:r>
            <a:endParaRPr lang="bs-Latn-BA" sz="2900" dirty="0"/>
          </a:p>
          <a:p>
            <a:endParaRPr lang="bs-Latn-BA" sz="1800" dirty="0"/>
          </a:p>
          <a:p>
            <a:endParaRPr lang="bs-Latn-BA" dirty="0"/>
          </a:p>
        </p:txBody>
      </p:sp>
      <p:pic>
        <p:nvPicPr>
          <p:cNvPr id="7" name="Picture 6" descr="C:\Users\marijan.marijanovic\AppData\Local\Microsoft\Windows\INetCache\Content.Word\memorandum NEURNET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408" y="303372"/>
            <a:ext cx="5060873" cy="963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6274" y="461890"/>
            <a:ext cx="5279839" cy="381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449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15988" y="3521595"/>
            <a:ext cx="8001000" cy="395871"/>
          </a:xfrm>
        </p:spPr>
        <p:txBody>
          <a:bodyPr>
            <a:normAutofit fontScale="90000"/>
          </a:bodyPr>
          <a:lstStyle/>
          <a:p>
            <a:r>
              <a:rPr lang="bs-Latn-BA" dirty="0" smtClean="0"/>
              <a:t>Neurnet projekt</a:t>
            </a:r>
            <a:endParaRPr lang="bs-Latn-BA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470" y="5977467"/>
            <a:ext cx="682811" cy="45724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72281" y="5977467"/>
            <a:ext cx="9196666" cy="434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100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project is co-financed by the European Union within the framework of the Interreg IPA Cross-border Cooperation Programme Croatia - Bosnia and Herzegovina – Montenegro 2014-2020</a:t>
            </a:r>
            <a:endParaRPr lang="bs-Latn-BA" dirty="0"/>
          </a:p>
        </p:txBody>
      </p:sp>
      <p:sp>
        <p:nvSpPr>
          <p:cNvPr id="7" name="TextBox 6"/>
          <p:cNvSpPr txBox="1"/>
          <p:nvPr/>
        </p:nvSpPr>
        <p:spPr>
          <a:xfrm>
            <a:off x="886407" y="2127623"/>
            <a:ext cx="916266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s-Latn-BA" sz="1600" dirty="0" smtClean="0">
              <a:solidFill>
                <a:schemeClr val="bg2">
                  <a:lumMod val="75000"/>
                </a:schemeClr>
              </a:solidFill>
            </a:endParaRPr>
          </a:p>
          <a:p>
            <a:pPr algn="just"/>
            <a:r>
              <a:rPr lang="bs-Latn-BA" sz="1400" dirty="0" smtClean="0">
                <a:solidFill>
                  <a:schemeClr val="bg2">
                    <a:lumMod val="75000"/>
                  </a:schemeClr>
                </a:solidFill>
              </a:rPr>
              <a:t>Saradnja </a:t>
            </a:r>
            <a:r>
              <a:rPr lang="bs-Latn-BA" sz="1400" dirty="0">
                <a:solidFill>
                  <a:schemeClr val="bg2">
                    <a:lumMod val="75000"/>
                  </a:schemeClr>
                </a:solidFill>
              </a:rPr>
              <a:t>Federalnog ministarstva zdravstva, Ministarstva zdravlja Crne Gore i Hrvatskog zavoda za telemedicu za ovaj projekat započela je u januaru 2016. godine. Od tada teku pripreme, uspostavljaja s epotrebna komunikacija, razvijaju ideje što rezultira pripremom i aplikacijom u junu mjesecu 2016. godine.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bs-Latn-BA" sz="1400" dirty="0">
              <a:solidFill>
                <a:schemeClr val="bg2">
                  <a:lumMod val="75000"/>
                </a:schemeClr>
              </a:solidFill>
            </a:endParaRPr>
          </a:p>
          <a:p>
            <a:pPr algn="just"/>
            <a:r>
              <a:rPr lang="bs-Latn-BA" sz="1400" dirty="0">
                <a:solidFill>
                  <a:schemeClr val="bg2">
                    <a:lumMod val="75000"/>
                  </a:schemeClr>
                </a:solidFill>
              </a:rPr>
              <a:t>Federalno ministarstvo zdravstva, kao Lead parner dobiva obavijest o pozitivnom ishoodu od strane Zajedničkog sekretarijata za Interreg IPA CBC CRO, MNE i BiH u augustu 2017. godine</a:t>
            </a:r>
            <a:r>
              <a:rPr lang="bs-Latn-BA" sz="1400" dirty="0" smtClean="0">
                <a:solidFill>
                  <a:schemeClr val="bg2">
                    <a:lumMod val="75000"/>
                  </a:schemeClr>
                </a:solidFill>
              </a:rPr>
              <a:t>.</a:t>
            </a:r>
          </a:p>
          <a:p>
            <a:endParaRPr lang="bs-Latn-BA" sz="16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6407" y="1727513"/>
            <a:ext cx="74831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sz="2000" b="1" dirty="0" smtClean="0">
                <a:solidFill>
                  <a:schemeClr val="bg2">
                    <a:lumMod val="75000"/>
                  </a:schemeClr>
                </a:solidFill>
              </a:rPr>
              <a:t>Uvod</a:t>
            </a:r>
            <a:r>
              <a:rPr lang="bs-Latn-BA" sz="2000" b="1" dirty="0" smtClean="0">
                <a:solidFill>
                  <a:srgbClr val="002060"/>
                </a:solidFill>
              </a:rPr>
              <a:t> </a:t>
            </a:r>
            <a:endParaRPr lang="bs-Latn-BA" sz="2000" b="1" dirty="0">
              <a:solidFill>
                <a:srgbClr val="002060"/>
              </a:solidFill>
            </a:endParaRPr>
          </a:p>
        </p:txBody>
      </p:sp>
      <p:pic>
        <p:nvPicPr>
          <p:cNvPr id="11" name="Picture 10" descr="C:\Users\marijan.marijanovic\AppData\Local\Microsoft\Windows\INetCache\Content.Word\memorandum NEURNET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408" y="303372"/>
            <a:ext cx="5060873" cy="963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4999" y="457655"/>
            <a:ext cx="5279839" cy="381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3734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15988" y="3521595"/>
            <a:ext cx="8001000" cy="395871"/>
          </a:xfrm>
        </p:spPr>
        <p:txBody>
          <a:bodyPr>
            <a:normAutofit fontScale="90000"/>
          </a:bodyPr>
          <a:lstStyle/>
          <a:p>
            <a:r>
              <a:rPr lang="bs-Latn-BA" dirty="0" smtClean="0"/>
              <a:t>Neurnet projekt</a:t>
            </a:r>
            <a:endParaRPr lang="bs-Latn-BA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470" y="5977467"/>
            <a:ext cx="682811" cy="45724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72281" y="5977467"/>
            <a:ext cx="9196666" cy="434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100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project is co-financed by the European Union within the framework of the Interreg IPA Cross-border Cooperation Programme Croatia - Bosnia and Herzegovina – Montenegro 2014-2020</a:t>
            </a:r>
            <a:endParaRPr lang="bs-Latn-BA" dirty="0"/>
          </a:p>
        </p:txBody>
      </p:sp>
      <p:pic>
        <p:nvPicPr>
          <p:cNvPr id="11" name="Picture 10" descr="C:\Users\marijan.marijanovic\AppData\Local\Microsoft\Windows\INetCache\Content.Word\memorandum NEURNET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408" y="303372"/>
            <a:ext cx="5060873" cy="963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4999" y="457655"/>
            <a:ext cx="5279839" cy="381915"/>
          </a:xfrm>
          <a:prstGeom prst="rect">
            <a:avLst/>
          </a:prstGeom>
        </p:spPr>
      </p:pic>
      <p:pic>
        <p:nvPicPr>
          <p:cNvPr id="9" name="Content Placeholder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75260" y="1252354"/>
            <a:ext cx="6746318" cy="4563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2620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15988" y="3521595"/>
            <a:ext cx="8001000" cy="395871"/>
          </a:xfrm>
        </p:spPr>
        <p:txBody>
          <a:bodyPr>
            <a:normAutofit fontScale="90000"/>
          </a:bodyPr>
          <a:lstStyle/>
          <a:p>
            <a:r>
              <a:rPr lang="bs-Latn-BA" dirty="0" smtClean="0"/>
              <a:t>Neurnet projekt</a:t>
            </a:r>
            <a:endParaRPr lang="bs-Latn-BA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470" y="5977467"/>
            <a:ext cx="682811" cy="45724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72281" y="5977467"/>
            <a:ext cx="9196666" cy="434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100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project is co-financed by the European Union within the framework of the Interreg IPA Cross-border Cooperation Programme Croatia - Bosnia and Herzegovina – Montenegro 2014-2020</a:t>
            </a:r>
            <a:endParaRPr lang="bs-Latn-BA" dirty="0"/>
          </a:p>
        </p:txBody>
      </p:sp>
      <p:sp>
        <p:nvSpPr>
          <p:cNvPr id="11" name="Rectangle 10"/>
          <p:cNvSpPr/>
          <p:nvPr/>
        </p:nvSpPr>
        <p:spPr>
          <a:xfrm>
            <a:off x="858416" y="1816127"/>
            <a:ext cx="76712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s-Latn-BA" b="1" dirty="0">
                <a:solidFill>
                  <a:srgbClr val="002060"/>
                </a:solidFill>
              </a:rPr>
              <a:t>Prekogranični izazovi – pozadina problema</a:t>
            </a:r>
            <a:endParaRPr lang="bs-Latn-BA" b="1" dirty="0"/>
          </a:p>
        </p:txBody>
      </p:sp>
      <p:sp>
        <p:nvSpPr>
          <p:cNvPr id="12" name="Rectangle 11"/>
          <p:cNvSpPr/>
          <p:nvPr/>
        </p:nvSpPr>
        <p:spPr>
          <a:xfrm>
            <a:off x="589470" y="2368686"/>
            <a:ext cx="11241746" cy="26068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buFont typeface="Wingdings" panose="05000000000000000000" pitchFamily="2" charset="2"/>
              <a:buChar char="Ø"/>
            </a:pPr>
            <a:r>
              <a:rPr lang="hr-HR" sz="1400" dirty="0">
                <a:solidFill>
                  <a:srgbClr val="002060"/>
                </a:solidFill>
              </a:rPr>
              <a:t>Nedostatak adekvatnih zdravstvenih usluga za pacijente koji pate od farmakoresistentne epilepsije i uznapredovale faze Parkinsonove bolesti. </a:t>
            </a:r>
            <a:endParaRPr lang="bs-Latn-BA" sz="1400" dirty="0">
              <a:solidFill>
                <a:srgbClr val="002060"/>
              </a:solidFill>
            </a:endParaRPr>
          </a:p>
          <a:p>
            <a:pPr marL="285750" lvl="0" indent="-285750"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buFont typeface="Arial" panose="020B0604020202020204" pitchFamily="34" charset="0"/>
              <a:buChar char="•"/>
            </a:pPr>
            <a:r>
              <a:rPr lang="hr-HR" sz="1400" dirty="0">
                <a:solidFill>
                  <a:srgbClr val="002060"/>
                </a:solidFill>
              </a:rPr>
              <a:t>Postoje samo dvije ustanove s odgovarajućim kapacitetima za liječenje ovih bolesti, jedna u Zagrebu, za farmakoresuzijsku epilepsiju, a druga u Rijeci za Parkinsonovu kasnu fazu. Preostale bolnice i klinike na programskom području nemaju ljudskih, ni tehničkih kapaciteta za pružanje odgovarajuće razine kvalitete zdravstvenih usluga za ove pacijente. Rezultat je netačna </a:t>
            </a:r>
            <a:r>
              <a:rPr lang="hr-HR" sz="1400" dirty="0" smtClean="0">
                <a:solidFill>
                  <a:srgbClr val="002060"/>
                </a:solidFill>
              </a:rPr>
              <a:t>i/ili </a:t>
            </a:r>
            <a:r>
              <a:rPr lang="hr-HR" sz="1400" dirty="0">
                <a:solidFill>
                  <a:srgbClr val="002060"/>
                </a:solidFill>
              </a:rPr>
              <a:t>nepotpuna dijagnoza, neadekvatna terapija </a:t>
            </a:r>
            <a:r>
              <a:rPr lang="hr-HR" sz="1400" dirty="0" smtClean="0">
                <a:solidFill>
                  <a:srgbClr val="002060"/>
                </a:solidFill>
              </a:rPr>
              <a:t>i/ili </a:t>
            </a:r>
            <a:r>
              <a:rPr lang="hr-HR" sz="1400" dirty="0">
                <a:solidFill>
                  <a:srgbClr val="002060"/>
                </a:solidFill>
              </a:rPr>
              <a:t>upućivanje pacijenata u referentne centre u Rijeci i Zagrebu, što dovodi do preopterećenja kapaciteta referentnih centara, smanjene kvalitete života i povećanog stresa i rizika za pacijenti.</a:t>
            </a:r>
            <a:endParaRPr lang="bs-Latn-BA" sz="1400" dirty="0">
              <a:solidFill>
                <a:srgbClr val="002060"/>
              </a:solidFill>
            </a:endParaRPr>
          </a:p>
          <a:p>
            <a:pPr marL="285750" lvl="0" indent="-285750"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buFont typeface="Arial" panose="020B0604020202020204" pitchFamily="34" charset="0"/>
              <a:buChar char="•"/>
            </a:pPr>
            <a:r>
              <a:rPr lang="hr-HR" sz="1400" dirty="0">
                <a:solidFill>
                  <a:srgbClr val="002060"/>
                </a:solidFill>
              </a:rPr>
              <a:t>Situacija za pacijente u Hrvatskoj je u većoj mjeri povoljnija jer se odvija unutar istog zdravstvenog sistema, za razilku od Bosne i Hercegovine ili Crne </a:t>
            </a:r>
            <a:r>
              <a:rPr lang="hr-HR" sz="1400" dirty="0" smtClean="0">
                <a:solidFill>
                  <a:srgbClr val="002060"/>
                </a:solidFill>
              </a:rPr>
              <a:t>Gore.</a:t>
            </a:r>
            <a:endParaRPr lang="bs-Latn-BA" sz="1400" dirty="0" smtClean="0">
              <a:solidFill>
                <a:srgbClr val="002060"/>
              </a:solidFill>
            </a:endParaRPr>
          </a:p>
          <a:p>
            <a:pPr marL="285750" lvl="0" indent="-285750"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buFont typeface="Arial" panose="020B0604020202020204" pitchFamily="34" charset="0"/>
              <a:buChar char="•"/>
            </a:pPr>
            <a:r>
              <a:rPr lang="hr-HR" sz="1400" dirty="0" smtClean="0">
                <a:solidFill>
                  <a:srgbClr val="002060"/>
                </a:solidFill>
              </a:rPr>
              <a:t>Nedostatak </a:t>
            </a:r>
            <a:r>
              <a:rPr lang="hr-HR" sz="1400" dirty="0">
                <a:solidFill>
                  <a:srgbClr val="002060"/>
                </a:solidFill>
              </a:rPr>
              <a:t>odgovarajućih zdravstvenih usluga za pacijente s gore navedenim bolestima jednako </a:t>
            </a:r>
            <a:r>
              <a:rPr lang="hr-HR" sz="1400" dirty="0" smtClean="0">
                <a:solidFill>
                  <a:srgbClr val="002060"/>
                </a:solidFill>
              </a:rPr>
              <a:t>je prisutan </a:t>
            </a:r>
            <a:r>
              <a:rPr lang="hr-HR" sz="1400" dirty="0">
                <a:solidFill>
                  <a:srgbClr val="002060"/>
                </a:solidFill>
              </a:rPr>
              <a:t>u </a:t>
            </a:r>
            <a:r>
              <a:rPr lang="hr-HR" sz="1400" dirty="0" smtClean="0">
                <a:solidFill>
                  <a:srgbClr val="002060"/>
                </a:solidFill>
              </a:rPr>
              <a:t>sve tri </a:t>
            </a:r>
            <a:r>
              <a:rPr lang="hr-HR" sz="1400" dirty="0">
                <a:solidFill>
                  <a:srgbClr val="002060"/>
                </a:solidFill>
              </a:rPr>
              <a:t>zemlje.</a:t>
            </a:r>
            <a:endParaRPr lang="bs-Latn-BA" sz="1400" dirty="0">
              <a:solidFill>
                <a:srgbClr val="002060"/>
              </a:solidFill>
            </a:endParaRPr>
          </a:p>
        </p:txBody>
      </p:sp>
      <p:pic>
        <p:nvPicPr>
          <p:cNvPr id="13" name="Picture 12" descr="C:\Users\marijan.marijanovic\AppData\Local\Microsoft\Windows\INetCache\Content.Word\memorandum NEURNET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408" y="303372"/>
            <a:ext cx="5060873" cy="963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2664" y="567082"/>
            <a:ext cx="5279839" cy="381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5858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15988" y="3521595"/>
            <a:ext cx="8001000" cy="395871"/>
          </a:xfrm>
        </p:spPr>
        <p:txBody>
          <a:bodyPr>
            <a:normAutofit fontScale="90000"/>
          </a:bodyPr>
          <a:lstStyle/>
          <a:p>
            <a:r>
              <a:rPr lang="bs-Latn-BA" dirty="0" smtClean="0"/>
              <a:t>Neurnet projekt</a:t>
            </a:r>
            <a:endParaRPr lang="bs-Latn-B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4518980"/>
            <a:ext cx="5631940" cy="1272220"/>
          </a:xfrm>
        </p:spPr>
        <p:txBody>
          <a:bodyPr>
            <a:normAutofit/>
          </a:bodyPr>
          <a:lstStyle/>
          <a:p>
            <a:endParaRPr lang="bs-Latn-BA" sz="1800" b="1" dirty="0"/>
          </a:p>
          <a:p>
            <a:endParaRPr lang="bs-Latn-BA" sz="1800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470" y="5977467"/>
            <a:ext cx="682811" cy="45724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72281" y="5977467"/>
            <a:ext cx="9196666" cy="434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100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project is co-financed by the European Union within the framework of the Interreg IPA Cross-border Cooperation Programme Croatia - Bosnia and Herzegovina – Montenegro 2014-2020</a:t>
            </a:r>
            <a:endParaRPr lang="bs-Latn-BA" dirty="0"/>
          </a:p>
        </p:txBody>
      </p:sp>
      <p:sp>
        <p:nvSpPr>
          <p:cNvPr id="4" name="Rectangle 3"/>
          <p:cNvSpPr/>
          <p:nvPr/>
        </p:nvSpPr>
        <p:spPr>
          <a:xfrm>
            <a:off x="1184987" y="2127379"/>
            <a:ext cx="9218645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bs-Latn-BA" sz="1400" dirty="0" smtClean="0">
              <a:solidFill>
                <a:srgbClr val="002060"/>
              </a:solidFill>
            </a:endParaRPr>
          </a:p>
          <a:p>
            <a:r>
              <a:rPr lang="bs-Latn-BA" sz="1400" dirty="0" smtClean="0">
                <a:solidFill>
                  <a:srgbClr val="002060"/>
                </a:solidFill>
              </a:rPr>
              <a:t>Poboljšati </a:t>
            </a:r>
            <a:r>
              <a:rPr lang="bs-Latn-BA" sz="1400" dirty="0">
                <a:solidFill>
                  <a:srgbClr val="002060"/>
                </a:solidFill>
              </a:rPr>
              <a:t>kvalitetu i dostupnost zdravstvenih usluga za pacijente s farmakoresistentnom epilepsijom i uznapredovalom fazom Parkinsonove bolesti putem: </a:t>
            </a:r>
            <a:endParaRPr lang="bs-Latn-BA" sz="1400" dirty="0" smtClean="0">
              <a:solidFill>
                <a:srgbClr val="002060"/>
              </a:solidFill>
            </a:endParaRPr>
          </a:p>
          <a:p>
            <a:endParaRPr lang="bs-Latn-BA" sz="1400" dirty="0">
              <a:solidFill>
                <a:srgbClr val="002060"/>
              </a:solidFill>
            </a:endParaRPr>
          </a:p>
          <a:p>
            <a:pPr lvl="2"/>
            <a:r>
              <a:rPr lang="bs-Latn-BA" sz="1400" dirty="0">
                <a:solidFill>
                  <a:srgbClr val="002060"/>
                </a:solidFill>
              </a:rPr>
              <a:t>Uspostavljanja mrežnih referentnih centara i bolnica povezanih modernim ICT tehnologijama koje će omogućiti maksimiziranje kapaciteta referentnih centara i umnožavanje dostupnosti svojih usluga, kao i prijenos znanja i dobre prakse. </a:t>
            </a:r>
            <a:endParaRPr lang="bs-Latn-BA" sz="1400" dirty="0" smtClean="0">
              <a:solidFill>
                <a:srgbClr val="002060"/>
              </a:solidFill>
            </a:endParaRPr>
          </a:p>
          <a:p>
            <a:pPr lvl="2"/>
            <a:endParaRPr lang="bs-Latn-BA" sz="1400" dirty="0">
              <a:solidFill>
                <a:srgbClr val="002060"/>
              </a:solidFill>
            </a:endParaRPr>
          </a:p>
          <a:p>
            <a:pPr lvl="2"/>
            <a:r>
              <a:rPr lang="bs-Latn-BA" sz="1400" dirty="0">
                <a:solidFill>
                  <a:srgbClr val="002060"/>
                </a:solidFill>
              </a:rPr>
              <a:t>Referentni cenri i bolnice bit će povezani  putem ICT sustava koji će omogućiti audiovizualnu komunikaciju, razmjenu medicinskih podataka, drugo - mišljenja, konzultacije i druge medicinske usluge.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84987" y="1664914"/>
            <a:ext cx="5408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b="1" dirty="0" smtClean="0">
                <a:solidFill>
                  <a:srgbClr val="002060"/>
                </a:solidFill>
              </a:rPr>
              <a:t>Cilj projekta</a:t>
            </a:r>
            <a:endParaRPr lang="bs-Latn-BA" b="1" dirty="0">
              <a:solidFill>
                <a:srgbClr val="002060"/>
              </a:solidFill>
            </a:endParaRPr>
          </a:p>
        </p:txBody>
      </p:sp>
      <p:pic>
        <p:nvPicPr>
          <p:cNvPr id="11" name="Picture 10" descr="C:\Users\marijan.marijanovic\AppData\Local\Microsoft\Windows\INetCache\Content.Word\memorandum NEURNET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408" y="303372"/>
            <a:ext cx="5060873" cy="963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2004" y="543856"/>
            <a:ext cx="5279839" cy="381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6862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i="1" dirty="0"/>
              <a:t>USPOSTAVA SARADNJE ZA NEURNET</a:t>
            </a:r>
            <a:endParaRPr lang="bs-Latn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1" y="685800"/>
            <a:ext cx="9635445" cy="5155163"/>
          </a:xfrm>
        </p:spPr>
        <p:txBody>
          <a:bodyPr/>
          <a:lstStyle/>
          <a:p>
            <a:r>
              <a:rPr lang="hr-HR" b="1" dirty="0" smtClean="0"/>
              <a:t>Očekivani rezultat</a:t>
            </a:r>
          </a:p>
          <a:p>
            <a:endParaRPr lang="hr-HR" sz="1800" dirty="0" smtClean="0"/>
          </a:p>
          <a:p>
            <a:pPr algn="just"/>
            <a:r>
              <a:rPr lang="hr-HR" sz="1400" dirty="0" smtClean="0"/>
              <a:t>Osigurati </a:t>
            </a:r>
            <a:r>
              <a:rPr lang="hr-HR" sz="1400" dirty="0"/>
              <a:t>maksimalnu iskoristivost i replikaciju kapaciteta i stručnosti referentnih centara u Zagrebu i Rijeci na cijelom programskom području, čime se povećava kvaliteta i dostupnost usluga za pacijente s farmakorezistentnom epilepsijom i uznapredovalom fazom Parkinsonove bolesti, istodobno smanjujući njihov nepotreban prijevoz, stres i zdravstvene </a:t>
            </a:r>
            <a:r>
              <a:rPr lang="hr-HR" sz="1400" dirty="0" smtClean="0"/>
              <a:t>rizike.</a:t>
            </a:r>
            <a:endParaRPr lang="bs-Latn-BA" sz="1400" dirty="0"/>
          </a:p>
          <a:p>
            <a:endParaRPr lang="bs-Latn-BA" dirty="0"/>
          </a:p>
        </p:txBody>
      </p:sp>
      <p:pic>
        <p:nvPicPr>
          <p:cNvPr id="7" name="Picture 6" descr="C:\Users\marijan.marijanovic\AppData\Local\Microsoft\Windows\INetCache\Content.Word\memorandum NEURNET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408" y="303372"/>
            <a:ext cx="5060873" cy="963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9736" y="494842"/>
            <a:ext cx="5279839" cy="381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2582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i="1" dirty="0"/>
              <a:t>USPOSTAVA SARADNJE ZA NEURNET</a:t>
            </a:r>
            <a:endParaRPr lang="bs-Latn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1" y="685800"/>
            <a:ext cx="9635445" cy="5155163"/>
          </a:xfrm>
        </p:spPr>
        <p:txBody>
          <a:bodyPr/>
          <a:lstStyle/>
          <a:p>
            <a:pPr marL="0" indent="0">
              <a:buNone/>
            </a:pPr>
            <a:endParaRPr lang="hr-HR" sz="1800" dirty="0" smtClean="0"/>
          </a:p>
          <a:p>
            <a:endParaRPr lang="bs-Latn-BA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5252238"/>
              </p:ext>
            </p:extLst>
          </p:nvPr>
        </p:nvGraphicFramePr>
        <p:xfrm>
          <a:off x="1320243" y="2249355"/>
          <a:ext cx="9773855" cy="27895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9820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24705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52859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968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s-Latn-BA" sz="1400" dirty="0">
                          <a:effectLst/>
                        </a:rPr>
                        <a:t>OUTPUT </a:t>
                      </a:r>
                      <a:endParaRPr lang="bs-Latn-B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s-Latn-BA" sz="1400">
                          <a:effectLst/>
                        </a:rPr>
                        <a:t>INDIKATOR </a:t>
                      </a:r>
                      <a:endParaRPr lang="bs-Latn-B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s-Latn-BA" sz="1400">
                          <a:effectLst/>
                        </a:rPr>
                        <a:t>OČEKIVANI REZULTAT</a:t>
                      </a:r>
                      <a:endParaRPr lang="bs-Latn-B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747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s-Latn-BA" sz="900" dirty="0">
                          <a:effectLst/>
                        </a:rPr>
                        <a:t> </a:t>
                      </a:r>
                      <a:endParaRPr lang="bs-Latn-BA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s-Latn-BA" sz="900" dirty="0">
                          <a:effectLst/>
                        </a:rPr>
                        <a:t> </a:t>
                      </a:r>
                      <a:endParaRPr lang="bs-Latn-BA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s-Latn-BA" sz="900" dirty="0">
                          <a:effectLst/>
                        </a:rPr>
                        <a:t>Razvijena ICT mreža za oboljele od farmakorezistentne epilepsije i pacijente u zadnjem stadiju Parkinsonove bolesti. </a:t>
                      </a:r>
                      <a:endParaRPr lang="bs-Latn-B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s-Latn-BA" sz="900" dirty="0">
                          <a:effectLst/>
                        </a:rPr>
                        <a:t> </a:t>
                      </a:r>
                      <a:endParaRPr lang="bs-Latn-BA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s-Latn-BA" sz="900" dirty="0">
                          <a:effectLst/>
                        </a:rPr>
                        <a:t>Broj zajedničkih usluga i razvijenih alata koji imaju za cilj unapređenje zdravstvenih usluga i usluga njege. </a:t>
                      </a:r>
                      <a:endParaRPr lang="bs-Latn-BA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s-Latn-BA" sz="1100" dirty="0">
                          <a:effectLst/>
                        </a:rPr>
                        <a:t> </a:t>
                      </a:r>
                      <a:endParaRPr lang="bs-Latn-B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s-Latn-BA" sz="11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s-Latn-BA" sz="1100" dirty="0">
                          <a:effectLst/>
                        </a:rPr>
                        <a:t>                         1</a:t>
                      </a:r>
                      <a:endParaRPr lang="bs-Latn-B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39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s-Latn-BA" sz="900">
                          <a:effectLst/>
                        </a:rPr>
                        <a:t> </a:t>
                      </a:r>
                      <a:endParaRPr lang="bs-Latn-BA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s-Latn-BA" sz="900">
                          <a:effectLst/>
                        </a:rPr>
                        <a:t> </a:t>
                      </a:r>
                      <a:endParaRPr lang="bs-Latn-BA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s-Latn-BA" sz="900">
                          <a:effectLst/>
                        </a:rPr>
                        <a:t>Unapređena znanja i vještine doktora, specijalista iz oblasti neurologije.</a:t>
                      </a:r>
                      <a:endParaRPr lang="bs-Latn-BA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s-Latn-BA" sz="1100">
                          <a:effectLst/>
                        </a:rPr>
                        <a:t> </a:t>
                      </a:r>
                      <a:endParaRPr lang="bs-Latn-B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s-Latn-BA" sz="900" dirty="0">
                          <a:effectLst/>
                        </a:rPr>
                        <a:t> </a:t>
                      </a:r>
                      <a:endParaRPr lang="bs-Latn-BA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s-Latn-BA" sz="900" dirty="0">
                          <a:effectLst/>
                        </a:rPr>
                        <a:t> </a:t>
                      </a:r>
                      <a:endParaRPr lang="bs-Latn-BA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s-Latn-BA" sz="900" dirty="0">
                          <a:effectLst/>
                        </a:rPr>
                        <a:t>Broj zdravstvenih profesionalaca koji su bili uključeni u edukacije u okviru projekta</a:t>
                      </a:r>
                      <a:endParaRPr lang="bs-Latn-B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s-Latn-BA" sz="11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s-Latn-BA" sz="1100" dirty="0">
                          <a:effectLst/>
                        </a:rPr>
                        <a:t>                      28</a:t>
                      </a:r>
                      <a:endParaRPr lang="bs-Latn-B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781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s-Latn-BA" sz="900">
                          <a:effectLst/>
                        </a:rPr>
                        <a:t> </a:t>
                      </a:r>
                      <a:endParaRPr lang="bs-Latn-BA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s-Latn-BA" sz="900">
                          <a:effectLst/>
                        </a:rPr>
                        <a:t>Omogućen pristup novim zdravstvenim uslugama i ekspertizi u programskom području. </a:t>
                      </a:r>
                      <a:endParaRPr lang="bs-Latn-BA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s-Latn-BA" sz="900">
                          <a:effectLst/>
                        </a:rPr>
                        <a:t> </a:t>
                      </a:r>
                      <a:endParaRPr lang="bs-Latn-B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s-Latn-BA" sz="900">
                          <a:effectLst/>
                        </a:rPr>
                        <a:t> </a:t>
                      </a:r>
                      <a:endParaRPr lang="bs-Latn-BA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s-Latn-BA" sz="900">
                          <a:effectLst/>
                        </a:rPr>
                        <a:t>Broj osoba kojima su unapređene zdravstvene usluge i usluge njege. </a:t>
                      </a:r>
                      <a:endParaRPr lang="bs-Latn-B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s-Latn-BA" sz="11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s-Latn-BA" sz="1100" dirty="0">
                          <a:effectLst/>
                        </a:rPr>
                        <a:t>                      200</a:t>
                      </a:r>
                      <a:endParaRPr lang="bs-Latn-B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8" name="Picture 7" descr="C:\Users\marijan.marijanovic\AppData\Local\Microsoft\Windows\INetCache\Content.Word\memorandum NEURNET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408" y="303372"/>
            <a:ext cx="5060873" cy="963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8523" y="494842"/>
            <a:ext cx="5279839" cy="381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3025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i="1" dirty="0"/>
              <a:t>USPOSTAVA SARADNJE ZA NEURNET</a:t>
            </a:r>
            <a:endParaRPr lang="bs-Latn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529" y="1716834"/>
            <a:ext cx="11207761" cy="4124130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hr-HR" sz="3600" b="1" dirty="0" smtClean="0"/>
              <a:t>    Prekogranični značaj NEURNETA</a:t>
            </a:r>
          </a:p>
          <a:p>
            <a:endParaRPr lang="hr-HR" sz="1800" dirty="0" smtClean="0"/>
          </a:p>
          <a:p>
            <a:r>
              <a:rPr lang="bs-Latn-BA" sz="2900" dirty="0"/>
              <a:t>Prekogranični element ugrađen je u samoj biti ovog projekta jer je postignuće njegovih ciljeva apsolutno nemoguće kada djeluju na nacionalnoj razini. </a:t>
            </a:r>
            <a:endParaRPr lang="bs-Latn-BA" sz="2900" dirty="0" smtClean="0"/>
          </a:p>
          <a:p>
            <a:endParaRPr lang="bs-Latn-BA" sz="2900" dirty="0"/>
          </a:p>
          <a:p>
            <a:r>
              <a:rPr lang="bs-Latn-BA" sz="2900" dirty="0"/>
              <a:t>Poboljšanje ljudskih i tehničkih kapaciteta bolnica i klinika na programskom području, čak i u ograničenoj mjeri, zahtijevalo bi ogromne investicije u infrastrukturu i izgradnju kapaciteta koje ne bi imale neposrednu korist za pacijente sve do njihove realizacije u relativno dalekoj budućnosti.</a:t>
            </a:r>
          </a:p>
          <a:p>
            <a:endParaRPr lang="bs-Latn-BA" sz="2900" dirty="0"/>
          </a:p>
          <a:p>
            <a:r>
              <a:rPr lang="bs-Latn-BA" sz="2900" dirty="0"/>
              <a:t>Primjena suvremenih ICT tehnologija na prekograničnoj razini pruža neposredne koristi pacijentima i izuzetno jeftino rješenje množenjem prednosti postojećih kapaciteta referentnih centara za poboljšanje kvalitete i dostupnosti zdravstvenih usluga, prijenos znanja, dobre prakse i izgradnje kapaciteta, poboljšanje kvalitete života pacijenata i smanjenje nepotrebnog prijevoza i rizika za pacijente.</a:t>
            </a:r>
          </a:p>
          <a:p>
            <a:endParaRPr lang="bs-Latn-BA" sz="2900" dirty="0"/>
          </a:p>
          <a:p>
            <a:r>
              <a:rPr lang="bs-Latn-BA" sz="2900" dirty="0"/>
              <a:t>Prekogranična dodana vrijednost je očigledna i ostvaruje se kroz povećanu i poboljšanu komunikaciju, suradnju i koordinaciju između referentnih centara i bolnica u regiji, usklađivanje i poboljšanje kvalitete zdravstvenih usluga u bolnicama programskog područja kao cjeline , kao i poboljšani i učinkovitiji tranzit pacijenata na prekograničnoj razini. </a:t>
            </a:r>
          </a:p>
          <a:p>
            <a:endParaRPr lang="bs-Latn-BA" sz="2900" dirty="0"/>
          </a:p>
          <a:p>
            <a:r>
              <a:rPr lang="bs-Latn-BA" sz="2900" dirty="0"/>
              <a:t>Prekogranični pristup uklanja granice zemlje za pacijente i nudi im pristup visokokvalitetnim zdravstvenim uslugama koje inače ne bi mogli uživati unutar vlastitih granica, a istovremeno smanjujući potrebu fizičkog transporta izvan tih granica.</a:t>
            </a:r>
          </a:p>
          <a:p>
            <a:endParaRPr lang="bs-Latn-BA" sz="1800" dirty="0"/>
          </a:p>
          <a:p>
            <a:endParaRPr lang="bs-Latn-BA" dirty="0"/>
          </a:p>
        </p:txBody>
      </p:sp>
      <p:pic>
        <p:nvPicPr>
          <p:cNvPr id="7" name="Picture 6" descr="C:\Users\marijan.marijanovic\AppData\Local\Microsoft\Windows\INetCache\Content.Word\memorandum NEURNET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408" y="303372"/>
            <a:ext cx="5060873" cy="963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6274" y="461890"/>
            <a:ext cx="5279839" cy="381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4040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:\Users\marijan.marijanovic\AppData\Local\Microsoft\Windows\INetCache\Content.Word\memorandum NEURNET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408" y="303372"/>
            <a:ext cx="5060873" cy="963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6274" y="461890"/>
            <a:ext cx="5279839" cy="381915"/>
          </a:xfrm>
          <a:prstGeom prst="rect">
            <a:avLst/>
          </a:prstGeom>
        </p:spPr>
      </p:pic>
      <p:pic>
        <p:nvPicPr>
          <p:cNvPr id="8" name="Content Placeholder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136" y="1097379"/>
            <a:ext cx="5213415" cy="366637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5551" y="1097379"/>
            <a:ext cx="4816257" cy="361524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2137" y="4630722"/>
            <a:ext cx="7252072" cy="263453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24256" y="4450470"/>
            <a:ext cx="4767743" cy="312582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01809" y="1097379"/>
            <a:ext cx="1890192" cy="3353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317935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3279</TotalTime>
  <Words>776</Words>
  <Application>Microsoft Office PowerPoint</Application>
  <PresentationFormat>Widescreen</PresentationFormat>
  <Paragraphs>80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Century Gothic</vt:lpstr>
      <vt:lpstr>Times New Roman</vt:lpstr>
      <vt:lpstr>Wingdings</vt:lpstr>
      <vt:lpstr>Wingdings 3</vt:lpstr>
      <vt:lpstr>Slice</vt:lpstr>
      <vt:lpstr>NuMrezarnet projekt</vt:lpstr>
      <vt:lpstr>Neurnet projekt</vt:lpstr>
      <vt:lpstr>Neurnet projekt</vt:lpstr>
      <vt:lpstr>Neurnet projekt</vt:lpstr>
      <vt:lpstr>Neurnet projekt</vt:lpstr>
      <vt:lpstr>USPOSTAVA SARADNJE ZA NEURNET</vt:lpstr>
      <vt:lpstr>USPOSTAVA SARADNJE ZA NEURNET</vt:lpstr>
      <vt:lpstr>USPOSTAVA SARADNJE ZA NEURNET</vt:lpstr>
      <vt:lpstr>PowerPoint Presentation</vt:lpstr>
      <vt:lpstr>USPOSTAVA SARADNJE ZA NEURNET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Neurnet projekt</dc:title>
  <dc:creator>Aida AS. Spahic</dc:creator>
  <cp:lastModifiedBy>Dzenita Dz.H. Hukic</cp:lastModifiedBy>
  <cp:revision>24</cp:revision>
  <cp:lastPrinted>2019-10-22T06:27:54Z</cp:lastPrinted>
  <dcterms:created xsi:type="dcterms:W3CDTF">2018-09-12T09:13:44Z</dcterms:created>
  <dcterms:modified xsi:type="dcterms:W3CDTF">2019-10-22T06:30:40Z</dcterms:modified>
</cp:coreProperties>
</file>